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4"/>
  </p:notesMasterIdLst>
  <p:handoutMasterIdLst>
    <p:handoutMasterId r:id="rId25"/>
  </p:handoutMasterIdLst>
  <p:sldIdLst>
    <p:sldId id="815" r:id="rId2"/>
    <p:sldId id="816" r:id="rId3"/>
    <p:sldId id="818" r:id="rId4"/>
    <p:sldId id="819" r:id="rId5"/>
    <p:sldId id="820" r:id="rId6"/>
    <p:sldId id="822" r:id="rId7"/>
    <p:sldId id="823" r:id="rId8"/>
    <p:sldId id="840" r:id="rId9"/>
    <p:sldId id="824" r:id="rId10"/>
    <p:sldId id="841" r:id="rId11"/>
    <p:sldId id="843" r:id="rId12"/>
    <p:sldId id="842" r:id="rId13"/>
    <p:sldId id="825" r:id="rId14"/>
    <p:sldId id="845" r:id="rId15"/>
    <p:sldId id="846" r:id="rId16"/>
    <p:sldId id="826" r:id="rId17"/>
    <p:sldId id="847" r:id="rId18"/>
    <p:sldId id="848" r:id="rId19"/>
    <p:sldId id="855" r:id="rId20"/>
    <p:sldId id="854" r:id="rId21"/>
    <p:sldId id="853" r:id="rId22"/>
    <p:sldId id="581" r:id="rId23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微软雅黑" panose="020B0503020204020204" pitchFamily="34" charset="-122"/>
      <p:regular r:id="rId30"/>
      <p:bold r:id="rId31"/>
    </p:embeddedFont>
    <p:embeddedFont>
      <p:font typeface="楷体" panose="02010609060101010101" pitchFamily="49" charset="-122"/>
      <p:regular r:id="rId32"/>
    </p:embeddedFont>
    <p:embeddedFont>
      <p:font typeface="Tahoma" panose="020B0604030504040204" pitchFamily="34" charset="0"/>
      <p:regular r:id="rId33"/>
      <p:bold r:id="rId34"/>
    </p:embeddedFont>
    <p:embeddedFont>
      <p:font typeface="黑体" panose="02010609060101010101" pitchFamily="49" charset="-122"/>
      <p:regular r:id="rId35"/>
    </p:embeddedFont>
    <p:embeddedFont>
      <p:font typeface="Impact" panose="020B0806030902050204" pitchFamily="34" charset="0"/>
      <p:regular r:id="rId36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5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86" autoAdjust="0"/>
    <p:restoredTop sz="95081" autoAdjust="0"/>
  </p:normalViewPr>
  <p:slideViewPr>
    <p:cSldViewPr>
      <p:cViewPr varScale="1">
        <p:scale>
          <a:sx n="113" d="100"/>
          <a:sy n="113" d="100"/>
        </p:scale>
        <p:origin x="-456" y="-102"/>
      </p:cViewPr>
      <p:guideLst>
        <p:guide orient="horz" pos="165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33" Type="http://schemas.openxmlformats.org/officeDocument/2006/relationships/font" Target="fonts/font8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7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788396C0-A4AA-4B15-908C-03740015B0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F70A03B8-F78E-4D09-8FB0-0FDA9B9EBFF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F85449CE-4E30-4BD8-9D07-726F0C14BA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5349C89A-117F-4254-B3FD-77742C2F24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FF519E7E-6731-4489-9578-76264660D3A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8333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5CAA42F8-58C2-43D9-ACF9-3E308718701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05B90FE3-06F9-47CF-8F36-7D61B2734F0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="" xmlns:a16="http://schemas.microsoft.com/office/drawing/2014/main" id="{23AB655C-E189-4DAC-8230-EFF7CCFA3C9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="" xmlns:a16="http://schemas.microsoft.com/office/drawing/2014/main" id="{A3C4EC2B-BF36-4AD3-AB9A-A9A1B5C74F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25B7A74D-0CBB-4EF6-AE65-FBCAEC1CE47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9C5BA67E-6480-45CE-A463-79B2211A3D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414608E6-D6B9-425D-9E96-1D0304118C3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1384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>
            <a:extLst>
              <a:ext uri="{FF2B5EF4-FFF2-40B4-BE49-F238E27FC236}">
                <a16:creationId xmlns="" xmlns:a16="http://schemas.microsoft.com/office/drawing/2014/main" id="{6F3D51F2-C2B7-4DF7-BD38-599AC2C2429B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0" name="备注占位符 2">
            <a:extLst>
              <a:ext uri="{FF2B5EF4-FFF2-40B4-BE49-F238E27FC236}">
                <a16:creationId xmlns="" xmlns:a16="http://schemas.microsoft.com/office/drawing/2014/main" id="{19DACC58-20F9-42E4-A362-457943B1F12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1" name="页眉占位符 3">
            <a:extLst>
              <a:ext uri="{FF2B5EF4-FFF2-40B4-BE49-F238E27FC236}">
                <a16:creationId xmlns="" xmlns:a16="http://schemas.microsoft.com/office/drawing/2014/main" id="{BA3760E9-F6C1-4B51-9EE5-55BDE0AF61B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zh-CN" altLang="en-US"/>
              <a:t>状元成才路</a:t>
            </a:r>
          </a:p>
        </p:txBody>
      </p:sp>
      <p:sp>
        <p:nvSpPr>
          <p:cNvPr id="7172" name="页脚占位符 4">
            <a:extLst>
              <a:ext uri="{FF2B5EF4-FFF2-40B4-BE49-F238E27FC236}">
                <a16:creationId xmlns="" xmlns:a16="http://schemas.microsoft.com/office/drawing/2014/main" id="{3705B5B5-A773-4E2E-903A-17ADBBA530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zh-CN" altLang="en-US"/>
              <a:t>状元成才路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9326687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055038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911175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5225949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4145639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7006919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1054889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2841124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61292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8679024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729315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2035443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2631695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0366563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9262901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2449646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3326098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3384302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4257388"/>
      </p:ext>
    </p:extLst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7909968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9906550"/>
      </p:ext>
    </p:extLst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936633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0452179"/>
      </p:ext>
    </p:extLst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654197"/>
      </p:ext>
    </p:extLst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8247269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3069927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9504872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3398313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5486508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7869424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0370592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>
            <a:extLst>
              <a:ext uri="{FF2B5EF4-FFF2-40B4-BE49-F238E27FC236}">
                <a16:creationId xmlns="" xmlns:a16="http://schemas.microsoft.com/office/drawing/2014/main" id="{79513E7A-0016-4FB7-A4B2-FBDEE048FBA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03750"/>
            <a:ext cx="9144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矩形 6">
            <a:extLst>
              <a:ext uri="{FF2B5EF4-FFF2-40B4-BE49-F238E27FC236}">
                <a16:creationId xmlns="" xmlns:a16="http://schemas.microsoft.com/office/drawing/2014/main" id="{9CB5ABF3-F8E3-40C8-A7AA-3C2E410233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95974" y="69850"/>
            <a:ext cx="18319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400" b="1" dirty="0">
                <a:solidFill>
                  <a:srgbClr val="A11111"/>
                </a:solidFill>
                <a:latin typeface="宋体" panose="02010600030101010101" pitchFamily="2" charset="-122"/>
              </a:rPr>
              <a:t>人无信不立</a:t>
            </a:r>
            <a:r>
              <a:rPr kumimoji="1" lang="en-US" altLang="zh-CN" sz="2400" b="1" dirty="0">
                <a:solidFill>
                  <a:srgbClr val="A11111"/>
                </a:solidFill>
                <a:latin typeface="宋体" panose="02010600030101010101" pitchFamily="2" charset="-122"/>
              </a:rPr>
              <a:t>/</a:t>
            </a:r>
          </a:p>
        </p:txBody>
      </p:sp>
      <p:pic>
        <p:nvPicPr>
          <p:cNvPr id="6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0" r:id="rId2"/>
    <p:sldLayoutId id="2147483689" r:id="rId3"/>
    <p:sldLayoutId id="2147483688" r:id="rId4"/>
    <p:sldLayoutId id="2147483687" r:id="rId5"/>
    <p:sldLayoutId id="2147483686" r:id="rId6"/>
    <p:sldLayoutId id="2147483685" r:id="rId7"/>
    <p:sldLayoutId id="2147483684" r:id="rId8"/>
    <p:sldLayoutId id="2147483683" r:id="rId9"/>
    <p:sldLayoutId id="2147483682" r:id="rId10"/>
    <p:sldLayoutId id="2147483681" r:id="rId11"/>
    <p:sldLayoutId id="2147483680" r:id="rId12"/>
    <p:sldLayoutId id="2147483679" r:id="rId13"/>
    <p:sldLayoutId id="2147483678" r:id="rId14"/>
    <p:sldLayoutId id="2147483677" r:id="rId15"/>
    <p:sldLayoutId id="2147483676" r:id="rId16"/>
    <p:sldLayoutId id="2147483675" r:id="rId17"/>
    <p:sldLayoutId id="2147483674" r:id="rId18"/>
    <p:sldLayoutId id="2147483673" r:id="rId19"/>
    <p:sldLayoutId id="2147483672" r:id="rId20"/>
    <p:sldLayoutId id="2147483671" r:id="rId21"/>
    <p:sldLayoutId id="2147483670" r:id="rId22"/>
    <p:sldLayoutId id="2147483669" r:id="rId23"/>
    <p:sldLayoutId id="2147483668" r:id="rId24"/>
    <p:sldLayoutId id="2147483667" r:id="rId25"/>
    <p:sldLayoutId id="2147483666" r:id="rId26"/>
    <p:sldLayoutId id="2147483665" r:id="rId27"/>
    <p:sldLayoutId id="2147483664" r:id="rId28"/>
    <p:sldLayoutId id="2147483663" r:id="rId29"/>
    <p:sldLayoutId id="2147483662" r:id="rId30"/>
    <p:sldLayoutId id="2147483661" r:id="rId31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5" descr="https://timgsa.baidu.com/timg?image&amp;quality=80&amp;size=b9999_10000&amp;sec=1553145128172&amp;di=59f6df048f91f1da6c11e04b8c79c6a0&amp;imgtype=0&amp;src=http%3A%2F%2F5b0988e595225.cdn.sohucs.com%2Fimages%2F20180802%2Fc412ddb3267046b697597376640ef56f.jpeg">
            <a:extLst>
              <a:ext uri="{FF2B5EF4-FFF2-40B4-BE49-F238E27FC236}">
                <a16:creationId xmlns="" xmlns:a16="http://schemas.microsoft.com/office/drawing/2014/main" id="{458693D5-8322-4CA7-B53E-2433CAFAB8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271" y="1275606"/>
            <a:ext cx="4906054" cy="2807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98" name="组合 1">
            <a:extLst>
              <a:ext uri="{FF2B5EF4-FFF2-40B4-BE49-F238E27FC236}">
                <a16:creationId xmlns="" xmlns:a16="http://schemas.microsoft.com/office/drawing/2014/main" id="{BD98678C-5843-4819-8D51-2EF2DBEF059C}"/>
              </a:ext>
            </a:extLst>
          </p:cNvPr>
          <p:cNvGrpSpPr>
            <a:grpSpLocks/>
          </p:cNvGrpSpPr>
          <p:nvPr/>
        </p:nvGrpSpPr>
        <p:grpSpPr bwMode="auto">
          <a:xfrm>
            <a:off x="58738" y="50800"/>
            <a:ext cx="1920875" cy="369888"/>
            <a:chOff x="58738" y="50800"/>
            <a:chExt cx="1920875" cy="368777"/>
          </a:xfrm>
        </p:grpSpPr>
        <p:sp>
          <p:nvSpPr>
            <p:cNvPr id="4" name="圆角矩形 3">
              <a:extLst>
                <a:ext uri="{FF2B5EF4-FFF2-40B4-BE49-F238E27FC236}">
                  <a16:creationId xmlns="" xmlns:a16="http://schemas.microsoft.com/office/drawing/2014/main" id="{F3CB78A5-9219-40F2-A584-E1DF78595613}"/>
                </a:ext>
              </a:extLst>
            </p:cNvPr>
            <p:cNvSpPr/>
            <p:nvPr/>
          </p:nvSpPr>
          <p:spPr>
            <a:xfrm>
              <a:off x="58738" y="98282"/>
              <a:ext cx="1920875" cy="311799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100" name="文本框 1">
              <a:extLst>
                <a:ext uri="{FF2B5EF4-FFF2-40B4-BE49-F238E27FC236}">
                  <a16:creationId xmlns="" xmlns:a16="http://schemas.microsoft.com/office/drawing/2014/main" id="{829CCE0A-EC60-4E87-9EC9-D394D32C42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7475" y="50800"/>
              <a:ext cx="1800493" cy="368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八年级语文上册</a:t>
              </a:r>
            </a:p>
          </p:txBody>
        </p:sp>
      </p:grpSp>
      <p:sp>
        <p:nvSpPr>
          <p:cNvPr id="8" name="TextBox 48">
            <a:extLst>
              <a:ext uri="{FF2B5EF4-FFF2-40B4-BE49-F238E27FC236}">
                <a16:creationId xmlns="" xmlns:a16="http://schemas.microsoft.com/office/drawing/2014/main" id="{A79F912A-B7C1-45BD-B042-2D94F8C01881}"/>
              </a:ext>
            </a:extLst>
          </p:cNvPr>
          <p:cNvSpPr txBox="1"/>
          <p:nvPr/>
        </p:nvSpPr>
        <p:spPr>
          <a:xfrm>
            <a:off x="1028886" y="1635646"/>
            <a:ext cx="7416824" cy="85280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/>
          <a:p>
            <a:r>
              <a:rPr lang="zh-CN" altLang="en-US" sz="51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综合性学习  人无信不立</a:t>
            </a:r>
          </a:p>
        </p:txBody>
      </p:sp>
      <p:pic>
        <p:nvPicPr>
          <p:cNvPr id="9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">
            <a:extLst>
              <a:ext uri="{FF2B5EF4-FFF2-40B4-BE49-F238E27FC236}">
                <a16:creationId xmlns="" xmlns:a16="http://schemas.microsoft.com/office/drawing/2014/main" id="{C960CF6E-984D-42D0-B343-B0067EDD25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484188"/>
            <a:ext cx="8785225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当时有一个人叫曹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丘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专门喜欢结交有权有势的官员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他听说季布一夜之间由阶下囚变为天子的重臣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特地让人介绍去见季布。季布一见曹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丘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脸上便露出厌恶之情。而曹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丘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生不识相地弯腰作揖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惊喜地对季布说：“我听楚人说过：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‘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得到百斤黄金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也抵不上季布的一名诺言。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’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”接着曹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丘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生又说：“你的名声如此之大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难道与我到处宣扬一点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儿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关系都没有吗？”季布听了曹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丘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生的话后非常高兴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认为他的名声之所以这么大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原来与曹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丘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生的宣传有关。后来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人们把这个故事概括为“一诺千金”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用来比喻重视诺言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说话算数。</a:t>
            </a:r>
            <a:endParaRPr lang="zh-CN" altLang="en-US" sz="2800" b="1" dirty="0"/>
          </a:p>
        </p:txBody>
      </p:sp>
      <p:grpSp>
        <p:nvGrpSpPr>
          <p:cNvPr id="14338" name="组合 9">
            <a:extLst>
              <a:ext uri="{FF2B5EF4-FFF2-40B4-BE49-F238E27FC236}">
                <a16:creationId xmlns="" xmlns:a16="http://schemas.microsoft.com/office/drawing/2014/main" id="{88F37A4F-0458-4422-9DD1-8659578A0C77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4339" name="文本框 6">
              <a:extLst>
                <a:ext uri="{FF2B5EF4-FFF2-40B4-BE49-F238E27FC236}">
                  <a16:creationId xmlns="" xmlns:a16="http://schemas.microsoft.com/office/drawing/2014/main" id="{8AC2CE71-83DE-4F2B-B144-74CD8523A9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5" name="直线连接符 9">
              <a:extLst>
                <a:ext uri="{FF2B5EF4-FFF2-40B4-BE49-F238E27FC236}">
                  <a16:creationId xmlns="" xmlns:a16="http://schemas.microsoft.com/office/drawing/2014/main" id="{9727FD76-83DB-4AE9-9FE9-50D261AB66FA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>
                  <a16:creationId xmlns="" xmlns:a16="http://schemas.microsoft.com/office/drawing/2014/main" id="{96DDF9FC-1ABE-458F-B7FF-94F30390CE8C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>
            <a:extLst>
              <a:ext uri="{FF2B5EF4-FFF2-40B4-BE49-F238E27FC236}">
                <a16:creationId xmlns="" xmlns:a16="http://schemas.microsoft.com/office/drawing/2014/main" id="{E2255C99-021D-4525-A275-2E11FAA150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412750"/>
            <a:ext cx="8424863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一言九鼎</a:t>
            </a:r>
          </a:p>
          <a:p>
            <a:pPr eaLnBrk="0" hangingPunct="0"/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战国时期，秦国的军队团团包围了赵国的都城邯郸，形势十分危急，赵国国君孝成王派平原君到楚国去求援。平原君打算带领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名门客去完成这项使命，已挑了十九名，尚少一个定不下来。这时，毛遂自告奋勇提出要去，平原君半信半疑，勉强带着他一起前往楚国。</a:t>
            </a:r>
          </a:p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平原君到了楚国后，立即与楚王谈及“援赵”之事，可谈了半天也毫无结果。这时，毛遂对楚王说：“我们今天来请你派援兵，你一言不发，你别忘了，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362" name="组合 9">
            <a:extLst>
              <a:ext uri="{FF2B5EF4-FFF2-40B4-BE49-F238E27FC236}">
                <a16:creationId xmlns="" xmlns:a16="http://schemas.microsoft.com/office/drawing/2014/main" id="{F59396BE-6A40-4F74-88C5-7CAFCC7E911C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5363" name="文本框 6">
              <a:extLst>
                <a:ext uri="{FF2B5EF4-FFF2-40B4-BE49-F238E27FC236}">
                  <a16:creationId xmlns="" xmlns:a16="http://schemas.microsoft.com/office/drawing/2014/main" id="{D5FA28E1-FAC8-4C8B-A5D0-DE6ADC94E4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5" name="直线连接符 9">
              <a:extLst>
                <a:ext uri="{FF2B5EF4-FFF2-40B4-BE49-F238E27FC236}">
                  <a16:creationId xmlns="" xmlns:a16="http://schemas.microsoft.com/office/drawing/2014/main" id="{E0CF7C1A-B04A-46E2-8C3A-EE92A668AE3B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>
                  <a16:creationId xmlns="" xmlns:a16="http://schemas.microsoft.com/office/drawing/2014/main" id="{254FC87F-EB79-4ED5-85F5-A00F210BFAAC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">
            <a:extLst>
              <a:ext uri="{FF2B5EF4-FFF2-40B4-BE49-F238E27FC236}">
                <a16:creationId xmlns="" xmlns:a16="http://schemas.microsoft.com/office/drawing/2014/main" id="{A4716990-54B0-4B66-B4EA-9340C26775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725" y="771525"/>
            <a:ext cx="8281988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楚国虽然兵多地大，却连连吃败仗，连国都也丢掉了，依我看，楚国比赵国更需要联合起来抗秦！”毛遂的一席话说得楚王口服心服，立即答应出兵援赵。平原君回到赵国后，感慨地说：“毛先生一至楚，而使楚重于九鼎大吕。”成语“一言九鼎”由这个故事而来，形容一句话能起到重大作用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grpSp>
        <p:nvGrpSpPr>
          <p:cNvPr id="16386" name="组合 9">
            <a:extLst>
              <a:ext uri="{FF2B5EF4-FFF2-40B4-BE49-F238E27FC236}">
                <a16:creationId xmlns="" xmlns:a16="http://schemas.microsoft.com/office/drawing/2014/main" id="{BD9F5384-930F-44CC-8705-2892E3D5392F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6387" name="文本框 6">
              <a:extLst>
                <a:ext uri="{FF2B5EF4-FFF2-40B4-BE49-F238E27FC236}">
                  <a16:creationId xmlns="" xmlns:a16="http://schemas.microsoft.com/office/drawing/2014/main" id="{26D30B30-0E53-491C-8304-7225D93535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5" name="直线连接符 9">
              <a:extLst>
                <a:ext uri="{FF2B5EF4-FFF2-40B4-BE49-F238E27FC236}">
                  <a16:creationId xmlns="" xmlns:a16="http://schemas.microsoft.com/office/drawing/2014/main" id="{DC58FFF5-C96F-46B2-AF65-EA7F1E4C684D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>
                  <a16:creationId xmlns="" xmlns:a16="http://schemas.microsoft.com/office/drawing/2014/main" id="{C5016DE7-60C6-400F-8B20-FDF430A8A6CC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5C0DB28-7C00-4503-905F-1CFED646CB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203325"/>
            <a:ext cx="8099425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据报载：一出租车司机在救助一位被一辆货车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已逃逸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撞伤的老人时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先让老人写下证明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证明不是自己撞的老人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然后才救助老人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请你对这位出租车司机的行为加以评论。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(60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字以内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要求观点鲜明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说理透彻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9" name="TextBox 3">
            <a:extLst>
              <a:ext uri="{FF2B5EF4-FFF2-40B4-BE49-F238E27FC236}">
                <a16:creationId xmlns="" xmlns:a16="http://schemas.microsoft.com/office/drawing/2014/main" id="{BFCF8EF3-7E4F-4DC0-968A-CCEC34F268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838" y="534988"/>
            <a:ext cx="35290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三、七嘴八舌话诚信</a:t>
            </a:r>
          </a:p>
        </p:txBody>
      </p:sp>
      <p:grpSp>
        <p:nvGrpSpPr>
          <p:cNvPr id="17411" name="组合 9">
            <a:extLst>
              <a:ext uri="{FF2B5EF4-FFF2-40B4-BE49-F238E27FC236}">
                <a16:creationId xmlns="" xmlns:a16="http://schemas.microsoft.com/office/drawing/2014/main" id="{130F12C4-2789-48EE-8FCD-F23A76328DDC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7412" name="文本框 6">
              <a:extLst>
                <a:ext uri="{FF2B5EF4-FFF2-40B4-BE49-F238E27FC236}">
                  <a16:creationId xmlns="" xmlns:a16="http://schemas.microsoft.com/office/drawing/2014/main" id="{10AA821D-29E4-4391-8DC5-5DFBEA50A1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7" name="直线连接符 9">
              <a:extLst>
                <a:ext uri="{FF2B5EF4-FFF2-40B4-BE49-F238E27FC236}">
                  <a16:creationId xmlns="" xmlns:a16="http://schemas.microsoft.com/office/drawing/2014/main" id="{44435CD1-A07C-4E1B-BCDC-F754F6AE1A48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>
              <a:extLst>
                <a:ext uri="{FF2B5EF4-FFF2-40B4-BE49-F238E27FC236}">
                  <a16:creationId xmlns="" xmlns:a16="http://schemas.microsoft.com/office/drawing/2014/main" id="{497A7E00-558F-473F-B5C6-11E62549FCC1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 descr="W020180810563860820189.jpg">
            <a:extLst>
              <a:ext uri="{FF2B5EF4-FFF2-40B4-BE49-F238E27FC236}">
                <a16:creationId xmlns="" xmlns:a16="http://schemas.microsoft.com/office/drawing/2014/main" id="{8C9F19B7-35CA-49D9-90D6-FD381FFF20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113" y="1074738"/>
            <a:ext cx="5565775" cy="367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Box 1">
            <a:extLst>
              <a:ext uri="{FF2B5EF4-FFF2-40B4-BE49-F238E27FC236}">
                <a16:creationId xmlns="" xmlns:a16="http://schemas.microsoft.com/office/drawing/2014/main" id="{99F2E0CB-2B33-4B7B-9CAB-20B9274DD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501650"/>
            <a:ext cx="35290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四、看漫画，说诚信</a:t>
            </a:r>
          </a:p>
        </p:txBody>
      </p:sp>
      <p:grpSp>
        <p:nvGrpSpPr>
          <p:cNvPr id="18435" name="组合 9">
            <a:extLst>
              <a:ext uri="{FF2B5EF4-FFF2-40B4-BE49-F238E27FC236}">
                <a16:creationId xmlns="" xmlns:a16="http://schemas.microsoft.com/office/drawing/2014/main" id="{C07EE276-75E9-448C-AC13-B20533DB61AB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8436" name="文本框 6">
              <a:extLst>
                <a:ext uri="{FF2B5EF4-FFF2-40B4-BE49-F238E27FC236}">
                  <a16:creationId xmlns="" xmlns:a16="http://schemas.microsoft.com/office/drawing/2014/main" id="{CE017336-0104-4A04-9B3F-3B06B7CA32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6" name="直线连接符 9">
              <a:extLst>
                <a:ext uri="{FF2B5EF4-FFF2-40B4-BE49-F238E27FC236}">
                  <a16:creationId xmlns="" xmlns:a16="http://schemas.microsoft.com/office/drawing/2014/main" id="{D7FA5AB3-CE96-4595-9321-3AD55648239F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>
              <a:extLst>
                <a:ext uri="{FF2B5EF4-FFF2-40B4-BE49-F238E27FC236}">
                  <a16:creationId xmlns="" xmlns:a16="http://schemas.microsoft.com/office/drawing/2014/main" id="{81BED68A-A4E2-42DC-A5CE-D587933F9274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 descr="57b1707270d9d.jpg">
            <a:extLst>
              <a:ext uri="{FF2B5EF4-FFF2-40B4-BE49-F238E27FC236}">
                <a16:creationId xmlns="" xmlns:a16="http://schemas.microsoft.com/office/drawing/2014/main" id="{733A0912-D1B6-4B80-A5E5-72B9EC9084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555625"/>
            <a:ext cx="6480175" cy="429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58" name="组合 9">
            <a:extLst>
              <a:ext uri="{FF2B5EF4-FFF2-40B4-BE49-F238E27FC236}">
                <a16:creationId xmlns="" xmlns:a16="http://schemas.microsoft.com/office/drawing/2014/main" id="{8FD13FD2-339F-46C7-901A-C55B03B1F48D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9459" name="文本框 6">
              <a:extLst>
                <a:ext uri="{FF2B5EF4-FFF2-40B4-BE49-F238E27FC236}">
                  <a16:creationId xmlns="" xmlns:a16="http://schemas.microsoft.com/office/drawing/2014/main" id="{EB6DA5AD-61DF-408D-A5B0-EC3BCBD870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5" name="直线连接符 9">
              <a:extLst>
                <a:ext uri="{FF2B5EF4-FFF2-40B4-BE49-F238E27FC236}">
                  <a16:creationId xmlns="" xmlns:a16="http://schemas.microsoft.com/office/drawing/2014/main" id="{C6C13F42-798A-49CB-A7DA-5344CB62AFBB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>
                  <a16:creationId xmlns="" xmlns:a16="http://schemas.microsoft.com/office/drawing/2014/main" id="{6D548AC6-6A5A-4019-913E-A1E20D8A0BF4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">
            <a:extLst>
              <a:ext uri="{FF2B5EF4-FFF2-40B4-BE49-F238E27FC236}">
                <a16:creationId xmlns="" xmlns:a16="http://schemas.microsoft.com/office/drawing/2014/main" id="{DC1CEC1A-64EC-4934-8F71-D83F7FE71F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6888" y="517525"/>
            <a:ext cx="30702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班级演讲活动指导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BD55766-D130-4AAD-A9A6-C27180406A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203325"/>
            <a:ext cx="8305800" cy="319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写作演讲稿时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要注意恰当地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运用前面活动中搜集到的资料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观点要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鲜明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内容要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翔实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演讲时应注意的事项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发音技巧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吐字清楚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读音准确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声音洪亮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有传达力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使在场听众都能听真切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听明白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感情充沛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语气得当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节奏自然。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483" name="组合 9">
            <a:extLst>
              <a:ext uri="{FF2B5EF4-FFF2-40B4-BE49-F238E27FC236}">
                <a16:creationId xmlns="" xmlns:a16="http://schemas.microsoft.com/office/drawing/2014/main" id="{EA9F1567-5A83-4C6A-A665-72F81BC9B86A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0484" name="文本框 6">
              <a:extLst>
                <a:ext uri="{FF2B5EF4-FFF2-40B4-BE49-F238E27FC236}">
                  <a16:creationId xmlns="" xmlns:a16="http://schemas.microsoft.com/office/drawing/2014/main" id="{D66E868B-C976-4229-99CD-3A565644FE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7" name="直线连接符 9">
              <a:extLst>
                <a:ext uri="{FF2B5EF4-FFF2-40B4-BE49-F238E27FC236}">
                  <a16:creationId xmlns="" xmlns:a16="http://schemas.microsoft.com/office/drawing/2014/main" id="{1FEDA65D-5DCF-4549-A7ED-2BF2B537C2A9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>
              <a:extLst>
                <a:ext uri="{FF2B5EF4-FFF2-40B4-BE49-F238E27FC236}">
                  <a16:creationId xmlns="" xmlns:a16="http://schemas.microsoft.com/office/drawing/2014/main" id="{C433271A-6E45-4C3B-8DD5-7AFB1687A7C7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">
            <a:extLst>
              <a:ext uri="{FF2B5EF4-FFF2-40B4-BE49-F238E27FC236}">
                <a16:creationId xmlns="" xmlns:a16="http://schemas.microsoft.com/office/drawing/2014/main" id="{8F0BF8BF-F3FF-45B6-B7E9-A5AA117FF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628650"/>
            <a:ext cx="8642350" cy="424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表达技巧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不使用过长的句子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不做某些精确的列举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使用常用词语和一些较流行的口头词语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使语言富有生气和活力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观点鲜明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可适当使用一些表明个人倾向的词语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重点突出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层次分明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并恰当运用关联词语和一些修辞手法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使讲话活泼生动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有逻辑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有气势。</a:t>
            </a:r>
          </a:p>
          <a:p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体态语言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姿势要放松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体态要自然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给人大大方方的印象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平视前方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并适时扫视全场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不要漠视听众的眼光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从容、自信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随演讲内容恰当调整自己的表情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根据演讲内容与情感表达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辅以适当的手势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但手势不宜过于夸张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过于频繁。</a:t>
            </a:r>
          </a:p>
        </p:txBody>
      </p:sp>
      <p:grpSp>
        <p:nvGrpSpPr>
          <p:cNvPr id="21506" name="组合 9">
            <a:extLst>
              <a:ext uri="{FF2B5EF4-FFF2-40B4-BE49-F238E27FC236}">
                <a16:creationId xmlns="" xmlns:a16="http://schemas.microsoft.com/office/drawing/2014/main" id="{63820C81-4499-4F39-9956-0441423051DB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1507" name="文本框 6">
              <a:extLst>
                <a:ext uri="{FF2B5EF4-FFF2-40B4-BE49-F238E27FC236}">
                  <a16:creationId xmlns="" xmlns:a16="http://schemas.microsoft.com/office/drawing/2014/main" id="{065AD0F3-BE8B-4620-A872-FD564808F1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5" name="直线连接符 9">
              <a:extLst>
                <a:ext uri="{FF2B5EF4-FFF2-40B4-BE49-F238E27FC236}">
                  <a16:creationId xmlns="" xmlns:a16="http://schemas.microsoft.com/office/drawing/2014/main" id="{0AB73CBB-16F1-49DB-ABAC-819C10CCD375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>
                  <a16:creationId xmlns="" xmlns:a16="http://schemas.microsoft.com/office/drawing/2014/main" id="{E3BB22A6-11D7-4175-B817-FAA49EC10FE9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组合 18">
            <a:extLst>
              <a:ext uri="{FF2B5EF4-FFF2-40B4-BE49-F238E27FC236}">
                <a16:creationId xmlns="" xmlns:a16="http://schemas.microsoft.com/office/drawing/2014/main" id="{5DA16872-0369-435F-BFB8-0C047797FFEE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22530" name="文本框 6">
              <a:extLst>
                <a:ext uri="{FF2B5EF4-FFF2-40B4-BE49-F238E27FC236}">
                  <a16:creationId xmlns="" xmlns:a16="http://schemas.microsoft.com/office/drawing/2014/main" id="{453984A4-3EAE-4ADC-994C-973F33704D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4" name="直线连接符 9">
              <a:extLst>
                <a:ext uri="{FF2B5EF4-FFF2-40B4-BE49-F238E27FC236}">
                  <a16:creationId xmlns="" xmlns:a16="http://schemas.microsoft.com/office/drawing/2014/main" id="{697FEEA2-C045-465E-B8FD-D77B9F527494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>
              <a:extLst>
                <a:ext uri="{FF2B5EF4-FFF2-40B4-BE49-F238E27FC236}">
                  <a16:creationId xmlns="" xmlns:a16="http://schemas.microsoft.com/office/drawing/2014/main" id="{265B4E6E-FB32-4744-8115-6C239FAE5F4B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9459" name="矩形 7">
            <a:extLst>
              <a:ext uri="{FF2B5EF4-FFF2-40B4-BE49-F238E27FC236}">
                <a16:creationId xmlns="" xmlns:a16="http://schemas.microsoft.com/office/drawing/2014/main" id="{C908E181-AE74-4213-B8A7-6DD01A218E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375" y="504825"/>
            <a:ext cx="906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范文</a:t>
            </a:r>
          </a:p>
        </p:txBody>
      </p:sp>
      <p:sp>
        <p:nvSpPr>
          <p:cNvPr id="19460" name="矩形 6">
            <a:extLst>
              <a:ext uri="{FF2B5EF4-FFF2-40B4-BE49-F238E27FC236}">
                <a16:creationId xmlns="" xmlns:a16="http://schemas.microsoft.com/office/drawing/2014/main" id="{F58EE340-987C-49E4-86CA-26A997DC22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263" y="833438"/>
            <a:ext cx="8245475" cy="412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诚信之花，永不凋零</a:t>
            </a: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诚信是中华民族的传统美德，是一个人立身处世的根本。千百年来，关于诚信的故事不胜枚举，激励着一代又一代的中国人走过沧海桑田，历经风霜雨雪，最终沉淀成为民族文化的精髓。</a:t>
            </a: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走进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世纪，市场经济蓬勃发展，有人说，诚信这种老掉牙的东西已经过时了，现在讲究诚信就等于吃亏。对于这种观点，我先不发表意见，而是想先给大家讲一个真实的小故事。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组合 18">
            <a:extLst>
              <a:ext uri="{FF2B5EF4-FFF2-40B4-BE49-F238E27FC236}">
                <a16:creationId xmlns="" xmlns:a16="http://schemas.microsoft.com/office/drawing/2014/main" id="{1E6581AB-CA8A-4690-84F4-473F4458AF28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23554" name="文本框 6">
              <a:extLst>
                <a:ext uri="{FF2B5EF4-FFF2-40B4-BE49-F238E27FC236}">
                  <a16:creationId xmlns="" xmlns:a16="http://schemas.microsoft.com/office/drawing/2014/main" id="{D4FE40CB-5DC7-4CFC-B9A6-5DD8611C6A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4" name="直线连接符 9">
              <a:extLst>
                <a:ext uri="{FF2B5EF4-FFF2-40B4-BE49-F238E27FC236}">
                  <a16:creationId xmlns="" xmlns:a16="http://schemas.microsoft.com/office/drawing/2014/main" id="{708EE30F-0F3D-46D8-97CB-762102735AEA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>
              <a:extLst>
                <a:ext uri="{FF2B5EF4-FFF2-40B4-BE49-F238E27FC236}">
                  <a16:creationId xmlns="" xmlns:a16="http://schemas.microsoft.com/office/drawing/2014/main" id="{A7B002FE-F07A-42DB-8FD6-F7D1B9E7B04B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0483" name="矩形 5">
            <a:extLst>
              <a:ext uri="{FF2B5EF4-FFF2-40B4-BE49-F238E27FC236}">
                <a16:creationId xmlns="" xmlns:a16="http://schemas.microsoft.com/office/drawing/2014/main" id="{0559F4F3-FD3A-4DDF-B912-38DD8798E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500" y="493713"/>
            <a:ext cx="8255000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扬子晚报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曾经刊登过这样一则新闻，一位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多岁的来自安徽滁州的农民工来到南京务工，在他打算回家时，发现口袋里还差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元钱才能买到一张车票。在这座陌生的城市里，他举目无亲，万般无奈下，他向玄武区某民警借了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元钱。在这种情况下谁也不会计较这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元钱，但在第二天，这位普通的农民工却将这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元钱还给了那位民警。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同学们，这则故事没有曲折离奇的情节，但它流露的质朴、折射的精神，却值得我们深思。它在拷问我们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难道我们真的应该视诚信如粪土，置诚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34">
            <a:extLst>
              <a:ext uri="{FF2B5EF4-FFF2-40B4-BE49-F238E27FC236}">
                <a16:creationId xmlns="" xmlns:a16="http://schemas.microsoft.com/office/drawing/2014/main" id="{542C93FC-1EA7-435A-A71A-01D9E3CD2436}"/>
              </a:ext>
            </a:extLst>
          </p:cNvPr>
          <p:cNvSpPr txBox="1">
            <a:spLocks noChangeArrowheads="1"/>
          </p:cNvSpPr>
          <p:nvPr/>
        </p:nvSpPr>
        <p:spPr bwMode="auto">
          <a:xfrm rot="-280097">
            <a:off x="8066088" y="1627188"/>
            <a:ext cx="5016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22" name="文本框 49">
            <a:extLst>
              <a:ext uri="{FF2B5EF4-FFF2-40B4-BE49-F238E27FC236}">
                <a16:creationId xmlns="" xmlns:a16="http://schemas.microsoft.com/office/drawing/2014/main" id="{659F025D-40EF-4AFC-AA15-6DF69C970161}"/>
              </a:ext>
            </a:extLst>
          </p:cNvPr>
          <p:cNvSpPr txBox="1">
            <a:spLocks noChangeArrowheads="1"/>
          </p:cNvSpPr>
          <p:nvPr/>
        </p:nvSpPr>
        <p:spPr bwMode="auto">
          <a:xfrm rot="657351">
            <a:off x="8167688" y="1182688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23" name="文本框 51">
            <a:extLst>
              <a:ext uri="{FF2B5EF4-FFF2-40B4-BE49-F238E27FC236}">
                <a16:creationId xmlns="" xmlns:a16="http://schemas.microsoft.com/office/drawing/2014/main" id="{60AD320B-53F3-41D7-A71F-7BA1E5E5FC98}"/>
              </a:ext>
            </a:extLst>
          </p:cNvPr>
          <p:cNvSpPr txBox="1">
            <a:spLocks noChangeArrowheads="1"/>
          </p:cNvSpPr>
          <p:nvPr/>
        </p:nvSpPr>
        <p:spPr bwMode="auto">
          <a:xfrm rot="-5350866">
            <a:off x="8364538" y="2713038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24" name="文本框 49">
            <a:extLst>
              <a:ext uri="{FF2B5EF4-FFF2-40B4-BE49-F238E27FC236}">
                <a16:creationId xmlns="" xmlns:a16="http://schemas.microsoft.com/office/drawing/2014/main" id="{A931AD1E-D825-4734-8356-2242C36C1874}"/>
              </a:ext>
            </a:extLst>
          </p:cNvPr>
          <p:cNvSpPr txBox="1">
            <a:spLocks noChangeArrowheads="1"/>
          </p:cNvSpPr>
          <p:nvPr/>
        </p:nvSpPr>
        <p:spPr bwMode="auto">
          <a:xfrm rot="-3180423">
            <a:off x="8107363" y="3265488"/>
            <a:ext cx="5048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25" name="文本框 51">
            <a:extLst>
              <a:ext uri="{FF2B5EF4-FFF2-40B4-BE49-F238E27FC236}">
                <a16:creationId xmlns="" xmlns:a16="http://schemas.microsoft.com/office/drawing/2014/main" id="{1D3F0A2A-BA15-41E2-B818-9BE58E6FA766}"/>
              </a:ext>
            </a:extLst>
          </p:cNvPr>
          <p:cNvSpPr txBox="1">
            <a:spLocks noChangeArrowheads="1"/>
          </p:cNvSpPr>
          <p:nvPr/>
        </p:nvSpPr>
        <p:spPr bwMode="auto">
          <a:xfrm rot="1549510">
            <a:off x="8029575" y="2401888"/>
            <a:ext cx="50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26" name="文本框 49">
            <a:extLst>
              <a:ext uri="{FF2B5EF4-FFF2-40B4-BE49-F238E27FC236}">
                <a16:creationId xmlns="" xmlns:a16="http://schemas.microsoft.com/office/drawing/2014/main" id="{5C80F9F0-F0ED-46BE-A21A-D35EF4096519}"/>
              </a:ext>
            </a:extLst>
          </p:cNvPr>
          <p:cNvSpPr txBox="1">
            <a:spLocks noChangeArrowheads="1"/>
          </p:cNvSpPr>
          <p:nvPr/>
        </p:nvSpPr>
        <p:spPr bwMode="auto">
          <a:xfrm rot="-1160763">
            <a:off x="8021638" y="206692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27" name="文本框 51">
            <a:extLst>
              <a:ext uri="{FF2B5EF4-FFF2-40B4-BE49-F238E27FC236}">
                <a16:creationId xmlns="" xmlns:a16="http://schemas.microsoft.com/office/drawing/2014/main" id="{A27B197B-9B87-4958-8822-3C60DAF89F07}"/>
              </a:ext>
            </a:extLst>
          </p:cNvPr>
          <p:cNvSpPr txBox="1">
            <a:spLocks noChangeArrowheads="1"/>
          </p:cNvSpPr>
          <p:nvPr/>
        </p:nvSpPr>
        <p:spPr bwMode="auto">
          <a:xfrm rot="-1160763">
            <a:off x="7964488" y="2794000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" name="Text Box 2">
            <a:extLst>
              <a:ext uri="{FF2B5EF4-FFF2-40B4-BE49-F238E27FC236}">
                <a16:creationId xmlns="" xmlns:a16="http://schemas.microsoft.com/office/drawing/2014/main" id="{6DFB7416-3B3A-4085-A82B-4F782456F6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908" y="1025782"/>
            <a:ext cx="7869238" cy="319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培养搜集、筛选和整理资料的能力。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（重点）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学习写作演讲稿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学会自信、流畅地表达自己的观点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做到清楚、连贯、不偏离话题。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（难点）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崇尚“诚信”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对自身或他人的行为及社会现象的“诚信度”具有评判能力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懂得诚实守信必须从我做起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从现在做起的道理。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（素养）</a:t>
            </a:r>
          </a:p>
        </p:txBody>
      </p:sp>
      <p:grpSp>
        <p:nvGrpSpPr>
          <p:cNvPr id="5129" name="组合 11">
            <a:extLst>
              <a:ext uri="{FF2B5EF4-FFF2-40B4-BE49-F238E27FC236}">
                <a16:creationId xmlns="" xmlns:a16="http://schemas.microsoft.com/office/drawing/2014/main" id="{76A4A69C-3723-4468-A0D2-18930669BA02}"/>
              </a:ext>
            </a:extLst>
          </p:cNvPr>
          <p:cNvGrpSpPr>
            <a:grpSpLocks/>
          </p:cNvGrpSpPr>
          <p:nvPr/>
        </p:nvGrpSpPr>
        <p:grpSpPr bwMode="auto">
          <a:xfrm>
            <a:off x="-3175" y="41275"/>
            <a:ext cx="2006600" cy="523875"/>
            <a:chOff x="70" y="-63"/>
            <a:chExt cx="3161" cy="824"/>
          </a:xfrm>
        </p:grpSpPr>
        <p:sp>
          <p:nvSpPr>
            <p:cNvPr id="5130" name="文本框 6">
              <a:extLst>
                <a:ext uri="{FF2B5EF4-FFF2-40B4-BE49-F238E27FC236}">
                  <a16:creationId xmlns="" xmlns:a16="http://schemas.microsoft.com/office/drawing/2014/main" id="{F5FF9A50-6C30-400F-8222-B8F73346EA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</a:p>
          </p:txBody>
        </p:sp>
        <p:cxnSp>
          <p:nvCxnSpPr>
            <p:cNvPr id="17" name="直线连接符 9">
              <a:extLst>
                <a:ext uri="{FF2B5EF4-FFF2-40B4-BE49-F238E27FC236}">
                  <a16:creationId xmlns="" xmlns:a16="http://schemas.microsoft.com/office/drawing/2014/main" id="{17CD276A-2A79-487A-B02F-2662204805E5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>
              <a:extLst>
                <a:ext uri="{FF2B5EF4-FFF2-40B4-BE49-F238E27FC236}">
                  <a16:creationId xmlns="" xmlns:a16="http://schemas.microsoft.com/office/drawing/2014/main" id="{93487712-BF7C-46B7-8032-4E6B331D055A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合 18">
            <a:extLst>
              <a:ext uri="{FF2B5EF4-FFF2-40B4-BE49-F238E27FC236}">
                <a16:creationId xmlns="" xmlns:a16="http://schemas.microsoft.com/office/drawing/2014/main" id="{7771FC2C-81BF-48FE-9A08-A9D4058F1377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24578" name="文本框 6">
              <a:extLst>
                <a:ext uri="{FF2B5EF4-FFF2-40B4-BE49-F238E27FC236}">
                  <a16:creationId xmlns="" xmlns:a16="http://schemas.microsoft.com/office/drawing/2014/main" id="{B09D7E2A-D435-424D-9BB4-DE007E045B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4" name="直线连接符 9">
              <a:extLst>
                <a:ext uri="{FF2B5EF4-FFF2-40B4-BE49-F238E27FC236}">
                  <a16:creationId xmlns="" xmlns:a16="http://schemas.microsoft.com/office/drawing/2014/main" id="{D2ED1205-FAB9-421B-A746-7FF44D20D0CD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>
              <a:extLst>
                <a:ext uri="{FF2B5EF4-FFF2-40B4-BE49-F238E27FC236}">
                  <a16:creationId xmlns="" xmlns:a16="http://schemas.microsoft.com/office/drawing/2014/main" id="{D8F287B0-6EB0-4231-884A-C68C9DA9B1D6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1507" name="矩形 5">
            <a:extLst>
              <a:ext uri="{FF2B5EF4-FFF2-40B4-BE49-F238E27FC236}">
                <a16:creationId xmlns="" xmlns:a16="http://schemas.microsoft.com/office/drawing/2014/main" id="{2BFB63BC-0FCA-48B8-AE45-BB18228B02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938" y="555625"/>
            <a:ext cx="8112125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信于不顾吗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随着市场经济的发展，暴利取代了美德，诚信让步于欺骗，许多商家制假贩假，唯利是图，假烟、假酒、假奶粉这些都已经影响到了我们的生活，甚至已经危害了我们的健康。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也许你会说，我们每天生活在优雅宁静的校园里，这些事情离我们很远。可诚信却在我们身边。我们从小就被教育要“为人以诚，待人以信”，可是我们真的做到了吗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与朋友相约却不出现，在考场上作弊抄袭，做了错事不勇于承担，甚至欺骗老师、家长，这些不都真实地发生在我们身边吗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1" name="组合 18">
            <a:extLst>
              <a:ext uri="{FF2B5EF4-FFF2-40B4-BE49-F238E27FC236}">
                <a16:creationId xmlns="" xmlns:a16="http://schemas.microsoft.com/office/drawing/2014/main" id="{F299DCA7-A682-4ADB-80F8-3EFC105B0E77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25602" name="文本框 6">
              <a:extLst>
                <a:ext uri="{FF2B5EF4-FFF2-40B4-BE49-F238E27FC236}">
                  <a16:creationId xmlns="" xmlns:a16="http://schemas.microsoft.com/office/drawing/2014/main" id="{529CD28E-F938-48EF-907F-C61108FAF2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4" name="直线连接符 9">
              <a:extLst>
                <a:ext uri="{FF2B5EF4-FFF2-40B4-BE49-F238E27FC236}">
                  <a16:creationId xmlns="" xmlns:a16="http://schemas.microsoft.com/office/drawing/2014/main" id="{F2B12E99-5969-415E-8FA7-81B2468F5499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>
              <a:extLst>
                <a:ext uri="{FF2B5EF4-FFF2-40B4-BE49-F238E27FC236}">
                  <a16:creationId xmlns="" xmlns:a16="http://schemas.microsoft.com/office/drawing/2014/main" id="{C13E90A3-F86F-41E7-B113-10C68965C49D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2531" name="矩形 5">
            <a:extLst>
              <a:ext uri="{FF2B5EF4-FFF2-40B4-BE49-F238E27FC236}">
                <a16:creationId xmlns="" xmlns:a16="http://schemas.microsoft.com/office/drawing/2014/main" id="{26BA9975-5BAE-4332-BA76-B1F1B7CFFC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88" y="628650"/>
            <a:ext cx="8328025" cy="424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们初中生是时代的新鲜血液，是明日的太阳，所以，我们不仅要做到自己诚信，更要成为诚信最有力的支持者、拥护者和传播者。诚信的人付出的是真诚的信任，收获的是友谊和尊重。相反，失去诚信的人，即使得到一时的好处，最终也必定失去发展空间，失去坚强有力的支持，甚至失去生命中最美好的一切。</a:t>
            </a:r>
          </a:p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诚信是耀眼璀璨的阳光，它的光芒普照着大地。</a:t>
            </a:r>
          </a:p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诚信是广袤无垠的大地，它的胸怀承载着万物。</a:t>
            </a:r>
          </a:p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同学们，让我们坚守诚信的阵地，让诚信之花在这片净土上绚丽绽放，永不凋零。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3">
            <a:extLst>
              <a:ext uri="{FF2B5EF4-FFF2-40B4-BE49-F238E27FC236}">
                <a16:creationId xmlns="" xmlns:a16="http://schemas.microsoft.com/office/drawing/2014/main" id="{57848A77-75F4-4B5E-BAEA-0719198315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728" y="1419225"/>
            <a:ext cx="783419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cs typeface="Tahoma" panose="020B0604030504040204" pitchFamily="34" charset="0"/>
              </a:rPr>
              <a:t>七彩课堂  伴你成长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="" xmlns:a16="http://schemas.microsoft.com/office/drawing/2014/main" id="{FEF8D913-9708-4F77-89B8-B0B0EAEFC3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550863"/>
            <a:ext cx="3527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600"/>
              </a:spcBef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一、引经据典话诚信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2">
            <a:extLst>
              <a:ext uri="{FF2B5EF4-FFF2-40B4-BE49-F238E27FC236}">
                <a16:creationId xmlns="" xmlns:a16="http://schemas.microsoft.com/office/drawing/2014/main" id="{A2229743-9167-4E09-91E8-0F8A5792A9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1330325"/>
            <a:ext cx="80835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6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分组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搜集和诚信有关的资料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资料包括名言警句、成语典故、名人轶事及其他的经典论述。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8" name="Text Box 2">
            <a:extLst>
              <a:ext uri="{FF2B5EF4-FFF2-40B4-BE49-F238E27FC236}">
                <a16:creationId xmlns="" xmlns:a16="http://schemas.microsoft.com/office/drawing/2014/main" id="{571EFB5B-3781-46FE-A0EE-11F5976127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2490788"/>
            <a:ext cx="8083550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60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汇总并整理本组搜集的资料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。可将资料先按类别划分为观点类和事例类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也可以将所有资料划分为正面和反面两类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再以小组为单位将整理后的资料制作成小册子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或者放到班级的博客、公共邮箱、网络论坛里共享。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148" name="组合 8">
            <a:extLst>
              <a:ext uri="{FF2B5EF4-FFF2-40B4-BE49-F238E27FC236}">
                <a16:creationId xmlns="" xmlns:a16="http://schemas.microsoft.com/office/drawing/2014/main" id="{AFDF00A7-95AC-4800-AB14-ADB16D35D390}"/>
              </a:ext>
            </a:extLst>
          </p:cNvPr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6149" name="文本框 6">
              <a:extLst>
                <a:ext uri="{FF2B5EF4-FFF2-40B4-BE49-F238E27FC236}">
                  <a16:creationId xmlns="" xmlns:a16="http://schemas.microsoft.com/office/drawing/2014/main" id="{973EF25E-37C1-4A0D-AF9C-976BDF4753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12" name="直线连接符 9">
              <a:extLst>
                <a:ext uri="{FF2B5EF4-FFF2-40B4-BE49-F238E27FC236}">
                  <a16:creationId xmlns="" xmlns:a16="http://schemas.microsoft.com/office/drawing/2014/main" id="{09F6D2B1-A8A9-4735-905C-F83C2D22422B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>
                  <a16:creationId xmlns="" xmlns:a16="http://schemas.microsoft.com/office/drawing/2014/main" id="{0ED92708-2207-429A-A0FC-2AE28B1FB14F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="" xmlns:a16="http://schemas.microsoft.com/office/drawing/2014/main" id="{149E2B4E-91EF-474C-8A2C-6A84659FD6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1347788"/>
            <a:ext cx="808355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研读整理后的资料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讨论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：我国古代典籍中出现的“信”有哪些含义？“信”对于个人、社会、国家有怎样的重要意义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194" name="组合 8">
            <a:extLst>
              <a:ext uri="{FF2B5EF4-FFF2-40B4-BE49-F238E27FC236}">
                <a16:creationId xmlns="" xmlns:a16="http://schemas.microsoft.com/office/drawing/2014/main" id="{641168A6-75F4-4577-A06C-63C629C28762}"/>
              </a:ext>
            </a:extLst>
          </p:cNvPr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8195" name="文本框 6">
              <a:extLst>
                <a:ext uri="{FF2B5EF4-FFF2-40B4-BE49-F238E27FC236}">
                  <a16:creationId xmlns="" xmlns:a16="http://schemas.microsoft.com/office/drawing/2014/main" id="{2319A2C4-E1C7-4F6F-8C6A-FDA0068CB9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6" name="直线连接符 9">
              <a:extLst>
                <a:ext uri="{FF2B5EF4-FFF2-40B4-BE49-F238E27FC236}">
                  <a16:creationId xmlns="" xmlns:a16="http://schemas.microsoft.com/office/drawing/2014/main" id="{2136FD2C-FD2C-443B-9FA9-81AE11CB020F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>
              <a:extLst>
                <a:ext uri="{FF2B5EF4-FFF2-40B4-BE49-F238E27FC236}">
                  <a16:creationId xmlns="" xmlns:a16="http://schemas.microsoft.com/office/drawing/2014/main" id="{EF54420F-F91D-4441-A559-E47534EA6202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="" xmlns:a16="http://schemas.microsoft.com/office/drawing/2014/main" id="{1270DBB0-1B50-4E24-96A0-0F37681615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595313"/>
            <a:ext cx="352742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二、环顾身边思诚信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2">
            <a:extLst>
              <a:ext uri="{FF2B5EF4-FFF2-40B4-BE49-F238E27FC236}">
                <a16:creationId xmlns="" xmlns:a16="http://schemas.microsoft.com/office/drawing/2014/main" id="{D794EE33-10F6-405E-8F64-C0E9519A3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1408113"/>
            <a:ext cx="8083550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认真观察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善于发现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。诚恳地访问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细心地倾听。讲故事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说感想。</a:t>
            </a: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访问父母、老师等长辈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虚心听取他们对诚信的理解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联系身边或社会上一些不讲诚信的反面事例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小组展开讨论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：诚信缺失会带来什么不良影响？各抒己见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畅所欲言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碰撞思维的火花。</a:t>
            </a:r>
          </a:p>
        </p:txBody>
      </p:sp>
      <p:grpSp>
        <p:nvGrpSpPr>
          <p:cNvPr id="9219" name="组合 8">
            <a:extLst>
              <a:ext uri="{FF2B5EF4-FFF2-40B4-BE49-F238E27FC236}">
                <a16:creationId xmlns="" xmlns:a16="http://schemas.microsoft.com/office/drawing/2014/main" id="{2BE5FEC3-C931-41BC-B9A4-5FDA49F49746}"/>
              </a:ext>
            </a:extLst>
          </p:cNvPr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9220" name="文本框 6">
              <a:extLst>
                <a:ext uri="{FF2B5EF4-FFF2-40B4-BE49-F238E27FC236}">
                  <a16:creationId xmlns="" xmlns:a16="http://schemas.microsoft.com/office/drawing/2014/main" id="{F78CD873-AB42-4A8A-B823-BA97207AF0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7" name="直线连接符 9">
              <a:extLst>
                <a:ext uri="{FF2B5EF4-FFF2-40B4-BE49-F238E27FC236}">
                  <a16:creationId xmlns="" xmlns:a16="http://schemas.microsoft.com/office/drawing/2014/main" id="{4445F606-7B12-4235-B8AB-2088151BFA10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>
              <a:extLst>
                <a:ext uri="{FF2B5EF4-FFF2-40B4-BE49-F238E27FC236}">
                  <a16:creationId xmlns="" xmlns:a16="http://schemas.microsoft.com/office/drawing/2014/main" id="{E21BC96C-9772-468B-8570-1148E0D905AC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="" xmlns:a16="http://schemas.microsoft.com/office/drawing/2014/main" id="{D5575258-0426-46D7-83E8-8D4D93E8B4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630238"/>
            <a:ext cx="3584575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三、班级演讲说诚信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2">
            <a:extLst>
              <a:ext uri="{FF2B5EF4-FFF2-40B4-BE49-F238E27FC236}">
                <a16:creationId xmlns="" xmlns:a16="http://schemas.microsoft.com/office/drawing/2014/main" id="{2854B8F8-C63D-47F6-AE9C-262CB9CECA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1493838"/>
            <a:ext cx="8083550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围绕“诚信”话题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写演讲稿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在小组试讲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。组员认真听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并提出修改意见。</a:t>
            </a: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小组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推荐精彩演讲稿和出色演讲者参加班级演讲会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小组通力合作共同修改演讲稿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并为演讲者出谋划策。</a:t>
            </a: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课代表及小组长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统筹安排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协调组织好班级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演讲会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grpSp>
        <p:nvGrpSpPr>
          <p:cNvPr id="10243" name="组合 8">
            <a:extLst>
              <a:ext uri="{FF2B5EF4-FFF2-40B4-BE49-F238E27FC236}">
                <a16:creationId xmlns="" xmlns:a16="http://schemas.microsoft.com/office/drawing/2014/main" id="{A4D6086C-910A-4E75-820F-6B1B4137D83C}"/>
              </a:ext>
            </a:extLst>
          </p:cNvPr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10244" name="文本框 6">
              <a:extLst>
                <a:ext uri="{FF2B5EF4-FFF2-40B4-BE49-F238E27FC236}">
                  <a16:creationId xmlns="" xmlns:a16="http://schemas.microsoft.com/office/drawing/2014/main" id="{43338B0D-B201-4CB8-996E-879B5B9BCB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7" name="直线连接符 9">
              <a:extLst>
                <a:ext uri="{FF2B5EF4-FFF2-40B4-BE49-F238E27FC236}">
                  <a16:creationId xmlns="" xmlns:a16="http://schemas.microsoft.com/office/drawing/2014/main" id="{4C39DF15-AA9B-4A20-9322-21418D69F6E3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>
              <a:extLst>
                <a:ext uri="{FF2B5EF4-FFF2-40B4-BE49-F238E27FC236}">
                  <a16:creationId xmlns="" xmlns:a16="http://schemas.microsoft.com/office/drawing/2014/main" id="{16D74EB8-87F6-4F4A-9DA2-BA314D8584B3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5BFBD67-FEA7-4FF9-9580-3D7A366D1D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288" y="700088"/>
            <a:ext cx="8099425" cy="386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一、有关“信”的名言警句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失信就是失败。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——左拉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没有诚实哪来尊严。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——西塞罗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言必信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行必果。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——子路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诚信为人之本。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——鲁迅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一言既出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驷马难追。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——中国谚语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人无忠信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不可立于世。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——程颐</a:t>
            </a:r>
          </a:p>
        </p:txBody>
      </p:sp>
      <p:grpSp>
        <p:nvGrpSpPr>
          <p:cNvPr id="11266" name="组合 9">
            <a:extLst>
              <a:ext uri="{FF2B5EF4-FFF2-40B4-BE49-F238E27FC236}">
                <a16:creationId xmlns="" xmlns:a16="http://schemas.microsoft.com/office/drawing/2014/main" id="{B427742A-8A5B-4CA6-BB89-A95B56F3A693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1267" name="文本框 6">
              <a:extLst>
                <a:ext uri="{FF2B5EF4-FFF2-40B4-BE49-F238E27FC236}">
                  <a16:creationId xmlns="" xmlns:a16="http://schemas.microsoft.com/office/drawing/2014/main" id="{EF1DBBF3-776C-4036-A39B-91668C8CB2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10" name="直线连接符 9">
              <a:extLst>
                <a:ext uri="{FF2B5EF4-FFF2-40B4-BE49-F238E27FC236}">
                  <a16:creationId xmlns="" xmlns:a16="http://schemas.microsoft.com/office/drawing/2014/main" id="{71A71D19-23FE-424C-A445-5DDDC1AAC6B1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>
                  <a16:creationId xmlns="" xmlns:a16="http://schemas.microsoft.com/office/drawing/2014/main" id="{E3F64E7D-EFF1-4792-8F85-BDCFDF503B94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>
            <a:extLst>
              <a:ext uri="{FF2B5EF4-FFF2-40B4-BE49-F238E27FC236}">
                <a16:creationId xmlns="" xmlns:a16="http://schemas.microsoft.com/office/drawing/2014/main" id="{DC158511-3BDA-4AD5-853A-FADEB35532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338" y="915988"/>
            <a:ext cx="8569325" cy="353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诚实和勤勉，应该成为你永久的伴侣。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——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富兰克林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失去了诚信，就等同于敌人毁灭了自己。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——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莎士比亚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信用既是无形的力量，也是无形的财富。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——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松下幸之助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一个人严守诺言，比守卫他的财产更重要。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——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莫里哀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290" name="组合 9">
            <a:extLst>
              <a:ext uri="{FF2B5EF4-FFF2-40B4-BE49-F238E27FC236}">
                <a16:creationId xmlns="" xmlns:a16="http://schemas.microsoft.com/office/drawing/2014/main" id="{CEC8C2DF-225B-45E8-B161-3FF4424B2966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2291" name="文本框 6">
              <a:extLst>
                <a:ext uri="{FF2B5EF4-FFF2-40B4-BE49-F238E27FC236}">
                  <a16:creationId xmlns="" xmlns:a16="http://schemas.microsoft.com/office/drawing/2014/main" id="{96C1E968-2BE7-466B-876A-2A576B6EE2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5" name="直线连接符 9">
              <a:extLst>
                <a:ext uri="{FF2B5EF4-FFF2-40B4-BE49-F238E27FC236}">
                  <a16:creationId xmlns="" xmlns:a16="http://schemas.microsoft.com/office/drawing/2014/main" id="{0F17C2DA-09AB-4218-867D-EBB3BDB10948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>
                  <a16:creationId xmlns="" xmlns:a16="http://schemas.microsoft.com/office/drawing/2014/main" id="{CBEEDA63-1048-4320-8B6E-9CC69D7F3A61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60F7D3A3-4C92-46DC-BD34-028923E654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288" y="623888"/>
            <a:ext cx="8099425" cy="417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二、有关“信”的成语典故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一诺千金</a:t>
            </a: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季布是秦末楚国的义士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他生性耿直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乐善好施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特别是他答应过的事情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无论困难再大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他都一定要设法办好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所以深受当时人们的赞誉。季布在项羽手下时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曾多次打败刘邦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项羽兵败自杀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刘邦悬赏捉拿季布。但是由于季布深得人心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始终捉拿不到他。后经汝阴侯滕公的说情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刘邦才撤销通缉令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并封季布为中郎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不久又改封河东太守。</a:t>
            </a:r>
          </a:p>
        </p:txBody>
      </p:sp>
      <p:grpSp>
        <p:nvGrpSpPr>
          <p:cNvPr id="13314" name="组合 9">
            <a:extLst>
              <a:ext uri="{FF2B5EF4-FFF2-40B4-BE49-F238E27FC236}">
                <a16:creationId xmlns="" xmlns:a16="http://schemas.microsoft.com/office/drawing/2014/main" id="{33492C18-1258-443A-8D3F-85099BE34C42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3315" name="文本框 6">
              <a:extLst>
                <a:ext uri="{FF2B5EF4-FFF2-40B4-BE49-F238E27FC236}">
                  <a16:creationId xmlns="" xmlns:a16="http://schemas.microsoft.com/office/drawing/2014/main" id="{A281C04A-EF1E-4DC5-8140-DD5C80D742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6" name="直线连接符 9">
              <a:extLst>
                <a:ext uri="{FF2B5EF4-FFF2-40B4-BE49-F238E27FC236}">
                  <a16:creationId xmlns="" xmlns:a16="http://schemas.microsoft.com/office/drawing/2014/main" id="{7DBC14A1-4FA1-4248-AC74-0D8087EC7CF9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>
              <a:extLst>
                <a:ext uri="{FF2B5EF4-FFF2-40B4-BE49-F238E27FC236}">
                  <a16:creationId xmlns="" xmlns:a16="http://schemas.microsoft.com/office/drawing/2014/main" id="{4CF397CF-6F81-4F89-B1DC-635EB859E41A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</TotalTime>
  <Words>2927</Words>
  <Application>Microsoft Office PowerPoint</Application>
  <PresentationFormat>全屏显示(16:9)</PresentationFormat>
  <Paragraphs>91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Calibri</vt:lpstr>
      <vt:lpstr>微软雅黑</vt:lpstr>
      <vt:lpstr>楷体</vt:lpstr>
      <vt:lpstr>Tahoma</vt:lpstr>
      <vt:lpstr>Times New Roman</vt:lpstr>
      <vt:lpstr>黑体</vt:lpstr>
      <vt:lpstr>Impact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xb21cn</cp:lastModifiedBy>
  <cp:revision>579</cp:revision>
  <dcterms:created xsi:type="dcterms:W3CDTF">2018-11-06T06:39:21Z</dcterms:created>
  <dcterms:modified xsi:type="dcterms:W3CDTF">2020-03-27T06:36:36Z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